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9ee49ac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9ee49ac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9ee49acd5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9ee49acd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9ee49acd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9ee49acd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9ee49acd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9ee49acd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9ee49acd5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9ee49acd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9ff5f7f3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9ff5f7f3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9ee49acd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9ee49acd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9ee49acd5_3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9ee49acd5_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9ee49acd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9ee49acd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9ee49acd5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9ee49acd5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9ee49acd5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9ee49acd5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9ee49acd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9ee49acd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ee49acd5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9ee49acd5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9ee49acd5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9ee49acd5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9ee49acd5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9ee49acd5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9ee49acd5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9ee49acd5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9ee49acd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9ee49acd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9ee49acd5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9ee49acd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9ee49acd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9ee49acd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9ee49acd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9ee49acd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9ee49acd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9ee49acd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9ee49acd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9ee49acd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9ee49acd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9ee49acd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9ee49acd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9ee49acd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ee49acd5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9ee49acd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Relationship Id="rId8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Relationship Id="rId7" Type="http://schemas.openxmlformats.org/officeDocument/2006/relationships/hyperlink" Target="https://leetcode.com/explore/learn/card/recursion-ii/472/backtracking/2654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Relationship Id="rId4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PxdbvYXcoyufVVqATTkH9syn70mDwUDt/view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5" Type="http://schemas.openxmlformats.org/officeDocument/2006/relationships/hyperlink" Target="https://en.wikipedia.org/wiki/Analysis_of_algorithms" TargetMode="External"/><Relationship Id="rId6" Type="http://schemas.openxmlformats.org/officeDocument/2006/relationships/hyperlink" Target="https://en.wikipedia.org/wiki/Best,_worst_and_average_case" TargetMode="External"/><Relationship Id="rId7" Type="http://schemas.openxmlformats.org/officeDocument/2006/relationships/hyperlink" Target="https://en.wikipedia.org/wiki/Big_O_notation" TargetMode="External"/><Relationship Id="rId8" Type="http://schemas.openxmlformats.org/officeDocument/2006/relationships/hyperlink" Target="https://en.wikipedia.org/wiki/Best,_worst_and_average_case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hyperlink" Target="https://en.wikipedia.org/wiki/Quickselect" TargetMode="External"/><Relationship Id="rId7" Type="http://schemas.openxmlformats.org/officeDocument/2006/relationships/hyperlink" Target="https://www.geeksforgeeks.org/quick-sort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.png"/><Relationship Id="rId4" Type="http://schemas.openxmlformats.org/officeDocument/2006/relationships/image" Target="../media/image49.png"/><Relationship Id="rId5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5" Type="http://schemas.openxmlformats.org/officeDocument/2006/relationships/image" Target="../media/image58.png"/><Relationship Id="rId6" Type="http://schemas.openxmlformats.org/officeDocument/2006/relationships/image" Target="../media/image54.png"/><Relationship Id="rId7" Type="http://schemas.openxmlformats.org/officeDocument/2006/relationships/image" Target="../media/image64.png"/><Relationship Id="rId8" Type="http://schemas.openxmlformats.org/officeDocument/2006/relationships/image" Target="../media/image6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63.png"/><Relationship Id="rId6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hyperlink" Target="http://en.wikipedia.org/wiki/Backtracking" TargetMode="External"/><Relationship Id="rId5" Type="http://schemas.openxmlformats.org/officeDocument/2006/relationships/hyperlink" Target="http://en.wikipedia.org/wiki/Depth-first_search" TargetMode="External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3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LeetCode 全系列速通 (二)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6695400" y="4213350"/>
            <a:ext cx="19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186900" y="2370825"/>
            <a:ext cx="6243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4. 深度/广度优先搜索 BFS + DFS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5. 回溯 Backtracking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6. 排序 Sort (quick, merge, bucket)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2282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551" y="2284025"/>
            <a:ext cx="3363951" cy="28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854" y="0"/>
            <a:ext cx="2650244" cy="18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4500" y="417649"/>
            <a:ext cx="3483300" cy="18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5340" y="44801"/>
            <a:ext cx="2952461" cy="3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5452100" y="0"/>
            <a:ext cx="23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up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63069" y="2236875"/>
            <a:ext cx="3284731" cy="29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3123575" y="1808150"/>
            <a:ext cx="250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右边是follow up的题目，权重变反，外层多加，内层少加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25" y="24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+ dfs Summary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72525" y="863550"/>
            <a:ext cx="8799000" cy="4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优缺点: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BFS: 对于解决最短或最少问题特别有效，而且寻找深度小，但缺点是内存耗费量大（需要开大量的数组单元用来存储状态，</a:t>
            </a:r>
            <a:r>
              <a:rPr lang="en" sz="1300"/>
              <a:t>取决于树本身的形状，扁平还是长条）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DFS：对于解决遍历和求所有问题有效，对于问题搜索深度小的时候处理速度迅速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300"/>
              <a:t>DFS的优点</a:t>
            </a:r>
            <a:endParaRPr b="1" i="1"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扁平型tree</a:t>
            </a:r>
            <a:r>
              <a:rPr lang="en" sz="1300"/>
              <a:t>内存开销较小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能处理子节点较多或树层次过深的情况（相比BFS）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一般用于解决连通性问题（是否有解）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300"/>
              <a:t>DFS的缺点</a:t>
            </a:r>
            <a:endParaRPr b="1" i="1"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只能寻找有解但无法最快找到最优解（寻找最优解同样要遍历所有路径）</a:t>
            </a:r>
            <a:endParaRPr sz="1300"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375" y="2207249"/>
            <a:ext cx="5125624" cy="18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5.backtracking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00" y="1100900"/>
            <a:ext cx="5766774" cy="33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988" y="2183113"/>
            <a:ext cx="326707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728" y="1747075"/>
            <a:ext cx="5173275" cy="33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657326" cy="32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4400" y="-1"/>
            <a:ext cx="3022751" cy="17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4079" y="0"/>
            <a:ext cx="2579924" cy="18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97725" y="3583725"/>
            <a:ext cx="36042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890FF"/>
                </a:solidFill>
                <a:highlight>
                  <a:srgbClr val="FAFAFA"/>
                </a:highlight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Backtracking</a:t>
            </a:r>
            <a:r>
              <a:rPr lang="en" sz="1050">
                <a:solidFill>
                  <a:schemeClr val="dk1"/>
                </a:solidFill>
                <a:highlight>
                  <a:srgbClr val="FAFA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is an algorithm for finding all solutions by exploring all potential candidates. If the solution candidate turns to be </a:t>
            </a:r>
            <a:r>
              <a:rPr i="1" lang="en" sz="1050">
                <a:solidFill>
                  <a:schemeClr val="dk1"/>
                </a:solidFill>
                <a:highlight>
                  <a:srgbClr val="FAFA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not</a:t>
            </a:r>
            <a:r>
              <a:rPr lang="en" sz="1050">
                <a:solidFill>
                  <a:schemeClr val="dk1"/>
                </a:solidFill>
                <a:highlight>
                  <a:srgbClr val="FAFA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a solution (or at least not the </a:t>
            </a:r>
            <a:r>
              <a:rPr i="1" lang="en" sz="1050">
                <a:solidFill>
                  <a:schemeClr val="dk1"/>
                </a:solidFill>
                <a:highlight>
                  <a:srgbClr val="FAFA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last</a:t>
            </a:r>
            <a:r>
              <a:rPr lang="en" sz="1050">
                <a:solidFill>
                  <a:schemeClr val="dk1"/>
                </a:solidFill>
                <a:highlight>
                  <a:srgbClr val="FAFA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one), backtracking algorithm discards it by making some changes on the previous step, </a:t>
            </a:r>
            <a:r>
              <a:rPr i="1" lang="en" sz="1050">
                <a:solidFill>
                  <a:schemeClr val="dk1"/>
                </a:solidFill>
                <a:highlight>
                  <a:srgbClr val="FAFA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i.e.</a:t>
            </a:r>
            <a:r>
              <a:rPr lang="en" sz="1050">
                <a:solidFill>
                  <a:schemeClr val="dk1"/>
                </a:solidFill>
                <a:highlight>
                  <a:srgbClr val="FAFA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i="1" lang="en" sz="1050">
                <a:solidFill>
                  <a:schemeClr val="dk1"/>
                </a:solidFill>
                <a:highlight>
                  <a:srgbClr val="FAFA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backtracks</a:t>
            </a:r>
            <a:r>
              <a:rPr lang="en" sz="1050">
                <a:solidFill>
                  <a:schemeClr val="dk1"/>
                </a:solidFill>
                <a:highlight>
                  <a:srgbClr val="FAFA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and then try again.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600" y="0"/>
            <a:ext cx="4280850" cy="321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589" y="3210650"/>
            <a:ext cx="6112173" cy="193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6663900" y="528375"/>
            <a:ext cx="2016300" cy="17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生成mask去产生所有的解，mask二进制表示的每一位上的数字，1表示取，0表示不取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75" y="0"/>
            <a:ext cx="5139326" cy="41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9025" y="4042300"/>
            <a:ext cx="3914975" cy="11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6013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75" y="79100"/>
            <a:ext cx="730725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17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Sort</a:t>
            </a:r>
            <a:endParaRPr/>
          </a:p>
        </p:txBody>
      </p:sp>
      <p:sp>
        <p:nvSpPr>
          <p:cNvPr id="182" name="Google Shape;182;p29"/>
          <p:cNvSpPr txBox="1"/>
          <p:nvPr/>
        </p:nvSpPr>
        <p:spPr>
          <a:xfrm>
            <a:off x="208050" y="659350"/>
            <a:ext cx="32454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常考的:</a:t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merge sort, </a:t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quick sort (quick select)</a:t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bucket sort</a:t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counting sort (</a:t>
            </a:r>
            <a:r>
              <a:rPr b="1" lang="en">
                <a:solidFill>
                  <a:srgbClr val="6AA84F"/>
                </a:solidFill>
              </a:rPr>
              <a:t>similar to bucket but only has count, stable one is another algorithm</a:t>
            </a:r>
            <a:r>
              <a:rPr b="1" lang="en">
                <a:solidFill>
                  <a:srgbClr val="6AA84F"/>
                </a:solidFill>
              </a:rPr>
              <a:t>)</a:t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heap sort（</a:t>
            </a:r>
            <a:r>
              <a:rPr b="1" lang="en">
                <a:solidFill>
                  <a:srgbClr val="6AA84F"/>
                </a:solidFill>
              </a:rPr>
              <a:t>我们之后在heap部分再讲</a:t>
            </a:r>
            <a:r>
              <a:rPr b="1" lang="en">
                <a:solidFill>
                  <a:srgbClr val="6AA84F"/>
                </a:solidFill>
              </a:rPr>
              <a:t>）</a:t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F9000"/>
                </a:solidFill>
              </a:rPr>
              <a:t>少考的:</a:t>
            </a:r>
            <a:endParaRPr b="1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F9000"/>
                </a:solidFill>
              </a:rPr>
              <a:t>pancake sort</a:t>
            </a:r>
            <a:endParaRPr b="1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不考的: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bubble sort,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selection sort,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insertion sort,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shell sort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radix sort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83" name="Google Shape;183;p29" title="趣味动画 _ 程序员必看的十大排序算法【力扣 LeetCode】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900" y="1074725"/>
            <a:ext cx="5032350" cy="37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/>
        </p:nvSpPr>
        <p:spPr>
          <a:xfrm>
            <a:off x="3840600" y="350025"/>
            <a:ext cx="478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https://www.youtube.com/watch?v=S5yuwp3-r20&amp;ab_channel=LeetCode%E5%8A%9B%E6%89%A3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58425" y="0"/>
            <a:ext cx="18900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sort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1875"/>
            <a:ext cx="4614300" cy="204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299" y="0"/>
            <a:ext cx="45297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>
            <a:off x="95850" y="2747100"/>
            <a:ext cx="4422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Mathematical analysis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of quicksort shows that,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 average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the algorithm takes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(</a:t>
            </a:r>
            <a:r>
              <a:rPr i="1" lang="en" sz="1050">
                <a:solidFill>
                  <a:srgbClr val="202122"/>
                </a:solidFill>
                <a:highlight>
                  <a:srgbClr val="FFFFFF"/>
                </a:highlight>
              </a:rPr>
              <a:t>n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log </a:t>
            </a:r>
            <a:r>
              <a:rPr i="1" lang="en" sz="1050">
                <a:solidFill>
                  <a:srgbClr val="202122"/>
                </a:solidFill>
                <a:highlight>
                  <a:srgbClr val="FFFFFF"/>
                </a:highlight>
              </a:rPr>
              <a:t>n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) comparisons to sort </a:t>
            </a:r>
            <a:r>
              <a:rPr i="1" lang="en" sz="1050">
                <a:solidFill>
                  <a:srgbClr val="202122"/>
                </a:solidFill>
                <a:highlight>
                  <a:srgbClr val="FFFFFF"/>
                </a:highlight>
              </a:rPr>
              <a:t>n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items. In the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worst case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it makes O(</a:t>
            </a:r>
            <a:r>
              <a:rPr i="1" lang="en" sz="1050">
                <a:solidFill>
                  <a:srgbClr val="202122"/>
                </a:solidFill>
                <a:highlight>
                  <a:srgbClr val="FFFFFF"/>
                </a:highlight>
              </a:rPr>
              <a:t>n</a:t>
            </a:r>
            <a:r>
              <a:rPr baseline="30000" lang="en">
                <a:solidFill>
                  <a:srgbClr val="202122"/>
                </a:solidFill>
                <a:highlight>
                  <a:srgbClr val="FFFFFF"/>
                </a:highlight>
              </a:rPr>
              <a:t>2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) comparisons, though this behavior is rare.</a:t>
            </a:r>
            <a:endParaRPr/>
          </a:p>
        </p:txBody>
      </p:sp>
      <p:sp>
        <p:nvSpPr>
          <p:cNvPr id="193" name="Google Shape;193;p30"/>
          <p:cNvSpPr txBox="1"/>
          <p:nvPr/>
        </p:nvSpPr>
        <p:spPr>
          <a:xfrm>
            <a:off x="204575" y="3470400"/>
            <a:ext cx="4101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我们可以使用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shuffle the array first before sort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pick pivot randomly</a:t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4301688"/>
            <a:ext cx="4614300" cy="542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66300" cy="318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 rotWithShape="1">
          <a:blip r:embed="rId4">
            <a:alphaModFix/>
          </a:blip>
          <a:srcRect b="1468" l="0" r="0" t="0"/>
          <a:stretch/>
        </p:blipFill>
        <p:spPr>
          <a:xfrm>
            <a:off x="3876925" y="0"/>
            <a:ext cx="5262549" cy="458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5">
            <a:alphaModFix/>
          </a:blip>
          <a:srcRect b="0" l="0" r="0" t="2629"/>
          <a:stretch/>
        </p:blipFill>
        <p:spPr>
          <a:xfrm>
            <a:off x="0" y="3250075"/>
            <a:ext cx="3728876" cy="18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3836275" y="4521850"/>
            <a:ext cx="526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Quickselect </a:t>
            </a:r>
            <a:r>
              <a:rPr lang="en" sz="1300">
                <a:solidFill>
                  <a:srgbClr val="40424E"/>
                </a:solidFill>
                <a:highlight>
                  <a:srgbClr val="FFFFFF"/>
                </a:highlight>
              </a:rPr>
              <a:t>is a selection algorithm to find the k-th smallest element in an unordered list. It is related to the </a:t>
            </a:r>
            <a:r>
              <a:rPr lang="en" sz="13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quick sort</a:t>
            </a:r>
            <a:r>
              <a:rPr lang="en" sz="1300">
                <a:solidFill>
                  <a:srgbClr val="40424E"/>
                </a:solidFill>
                <a:highlight>
                  <a:srgbClr val="FFFFFF"/>
                </a:highlight>
              </a:rPr>
              <a:t> sorting algorithm.</a:t>
            </a:r>
            <a:endParaRPr/>
          </a:p>
        </p:txBody>
      </p:sp>
      <p:sp>
        <p:nvSpPr>
          <p:cNvPr id="203" name="Google Shape;203;p31"/>
          <p:cNvSpPr txBox="1"/>
          <p:nvPr/>
        </p:nvSpPr>
        <p:spPr>
          <a:xfrm>
            <a:off x="6929575" y="2440000"/>
            <a:ext cx="204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T(n) = O(n)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8475" y="12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我们希望在60题之内做一个可以在1到2小时可以覆盖的知识点，可以用来快速复习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130825" y="1010775"/>
            <a:ext cx="45681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算法 27题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1. bianry search 3题，一道正常binary, 一道用来猜答案，lis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2. pointer 2题，2 sum, 3sum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3. sliding window 2题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4. bfs + dfs 3 + 3 = 5 题</a:t>
            </a:r>
            <a:endParaRPr b="1" sz="1300">
              <a:solidFill>
                <a:srgbClr val="FF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5. backtracking 2题， subset, permutation</a:t>
            </a:r>
            <a:endParaRPr b="1" sz="1300">
              <a:solidFill>
                <a:srgbClr val="FF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6. sort merge sort/quick sort/bucket sort 3题</a:t>
            </a:r>
            <a:endParaRPr b="1" sz="1300">
              <a:solidFill>
                <a:srgbClr val="FF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7. monotonic stack 2题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8. monotonic queue 2题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9. 扫描线 2题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10. divide and conquer 2题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11. Bit manipulation 2题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12. prefix sum 1题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585675" y="1171500"/>
            <a:ext cx="4225500" cy="20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数据结构18题 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icrosoft Yahei"/>
              <a:buAutoNum type="arabicPeriod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Trie 2题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icrosoft Yahei"/>
              <a:buAutoNum type="arabicPeriod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heap 2题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icrosoft Yahei"/>
              <a:buAutoNum type="arabicPeriod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union find 1题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icrosoft Yahei"/>
              <a:buAutoNum type="arabicPeriod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list 翻转+合并+找环+删除+结构转换 5题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icrosoft Yahei"/>
              <a:buAutoNum type="arabicPeriod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comparator 1题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icrosoft Yahei"/>
              <a:buAutoNum type="arabicPeriod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LRU 1题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icrosoft Yahei"/>
              <a:buAutoNum type="arabicPeriod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tree 遍历+结构转换+LCA+BST+Iterator 6题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610725" y="3268325"/>
            <a:ext cx="41754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图6题 bfs, dfs, topological, dijikstra, union find, mst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dp 9题 1d, 2d, backpack1,2, dfs+memo, LIS, LCS, LPS, range DP (覆盖坐标类，背包类，区间类，字符串单双序列) 9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243500" y="259925"/>
            <a:ext cx="187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sort</a:t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026" y="372988"/>
            <a:ext cx="4766975" cy="456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32625"/>
            <a:ext cx="3790549" cy="364947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273275" y="4577425"/>
            <a:ext cx="204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O(n) = O(nlogn)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2278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775" y="0"/>
            <a:ext cx="3870175" cy="30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2754" y="3019472"/>
            <a:ext cx="6671246" cy="21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311700" y="445025"/>
            <a:ext cx="21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bucket sort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300" y="1017725"/>
            <a:ext cx="5164700" cy="34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 txBox="1"/>
          <p:nvPr/>
        </p:nvSpPr>
        <p:spPr>
          <a:xfrm>
            <a:off x="160600" y="1017725"/>
            <a:ext cx="381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0424E"/>
                </a:solidFill>
                <a:highlight>
                  <a:srgbClr val="FFFFFF"/>
                </a:highlight>
              </a:rPr>
              <a:t>Bucket sort is mainly useful when input is uniformly distributed over a range. </a:t>
            </a:r>
            <a:endParaRPr/>
          </a:p>
        </p:txBody>
      </p:sp>
      <p:sp>
        <p:nvSpPr>
          <p:cNvPr id="226" name="Google Shape;226;p34"/>
          <p:cNvSpPr txBox="1"/>
          <p:nvPr/>
        </p:nvSpPr>
        <p:spPr>
          <a:xfrm>
            <a:off x="243525" y="1714500"/>
            <a:ext cx="3487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void bucketSort(float[] a,int n)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for(each floating integer 'x' in n)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insert x into bucket[n*x];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for(each bucket)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sort(bucket);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O(n)的时间复杂度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00832" cy="436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 rotWithShape="1">
          <a:blip r:embed="rId4">
            <a:alphaModFix/>
          </a:blip>
          <a:srcRect b="2865" l="0" r="0" t="0"/>
          <a:stretch/>
        </p:blipFill>
        <p:spPr>
          <a:xfrm>
            <a:off x="3980850" y="0"/>
            <a:ext cx="5163151" cy="240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60826"/>
            <a:ext cx="8007498" cy="7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9357" y="2449899"/>
            <a:ext cx="23431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9349" y="3347963"/>
            <a:ext cx="2343150" cy="94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8">
            <a:alphaModFix/>
          </a:blip>
          <a:srcRect b="0" l="0" r="22185" t="0"/>
          <a:stretch/>
        </p:blipFill>
        <p:spPr>
          <a:xfrm>
            <a:off x="1645663" y="2618350"/>
            <a:ext cx="4716175" cy="6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311700" y="29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42" name="Google Shape;242;p36"/>
          <p:cNvSpPr txBox="1"/>
          <p:nvPr/>
        </p:nvSpPr>
        <p:spPr>
          <a:xfrm>
            <a:off x="195200" y="995525"/>
            <a:ext cx="92328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sorting还经常和二分相关，比如在一个sorted array里面去找target等等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quicksort 又可以quick select, 作为部分sort即可。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quicksort Ave O(nlogn), 为了防止worst case O(n2)我们可以shuffle 或者 random pivot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O(N2) bubble sort, insertion sort, selection sort, shell sort(half gap实现)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O(nlogn) merge sort, heap sort</a:t>
            </a:r>
            <a:r>
              <a:rPr lang="en" sz="1900">
                <a:solidFill>
                  <a:schemeClr val="dk1"/>
                </a:solidFill>
              </a:rPr>
              <a:t>, quick sort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Avg O(N) 有quick select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严格接近O(N), bucket sort(N + k), counting sort, radix sort(NK) </a:t>
            </a:r>
            <a:endParaRPr sz="1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311700" y="148150"/>
            <a:ext cx="85206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sz="2000"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11700" y="1081475"/>
            <a:ext cx="43962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wechat	回复‘加群’可加群，还有周赛</a:t>
            </a:r>
            <a:endParaRPr/>
          </a:p>
        </p:txBody>
      </p:sp>
      <p:sp>
        <p:nvSpPr>
          <p:cNvPr id="249" name="Google Shape;249;p37"/>
          <p:cNvSpPr txBox="1"/>
          <p:nvPr/>
        </p:nvSpPr>
        <p:spPr>
          <a:xfrm>
            <a:off x="5885350" y="2409575"/>
            <a:ext cx="28656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3000订阅会出一期dp总结篇</a:t>
            </a:r>
            <a:endParaRPr/>
          </a:p>
        </p:txBody>
      </p:sp>
      <p:sp>
        <p:nvSpPr>
          <p:cNvPr id="250" name="Google Shape;250;p37"/>
          <p:cNvSpPr txBox="1"/>
          <p:nvPr/>
        </p:nvSpPr>
        <p:spPr>
          <a:xfrm>
            <a:off x="5885350" y="342065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13675"/>
            <a:ext cx="3942681" cy="16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8498" y="606123"/>
            <a:ext cx="2739300" cy="1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22394" l="0" r="0" t="5967"/>
          <a:stretch/>
        </p:blipFill>
        <p:spPr>
          <a:xfrm>
            <a:off x="0" y="877300"/>
            <a:ext cx="5375276" cy="2855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275" y="0"/>
            <a:ext cx="3768724" cy="50834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44350" y="219900"/>
            <a:ext cx="234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DFS + BFS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下面是BFS 模板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775" y="2774875"/>
            <a:ext cx="3619826" cy="22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88475" y="355450"/>
            <a:ext cx="62109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rgbClr val="4D4D4D"/>
                </a:solidFill>
                <a:highlight>
                  <a:srgbClr val="FFFFFF"/>
                </a:highlight>
              </a:rPr>
              <a:t>什么是DFS？Depth First Search英文的缩写。</a:t>
            </a:r>
            <a:endParaRPr b="1" sz="185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rgbClr val="4D4D4D"/>
                </a:solidFill>
                <a:highlight>
                  <a:srgbClr val="FFFFFF"/>
                </a:highlight>
              </a:rPr>
              <a:t>主要思想：不撞南墙不回头。</a:t>
            </a:r>
            <a:endParaRPr b="1" sz="1900"/>
          </a:p>
        </p:txBody>
      </p:sp>
      <p:sp>
        <p:nvSpPr>
          <p:cNvPr id="78" name="Google Shape;78;p16"/>
          <p:cNvSpPr txBox="1"/>
          <p:nvPr/>
        </p:nvSpPr>
        <p:spPr>
          <a:xfrm>
            <a:off x="548775" y="1218475"/>
            <a:ext cx="4023300" cy="3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555666"/>
                </a:solidFill>
              </a:rPr>
              <a:t>深度优先遍历的主要思想就是：首先以一个未被访问过的顶点作为起始顶点，沿当前顶点的边走到未访问过的顶点；当没有未访问过的顶点时，则回到上一个顶点，继续试探访问别的顶点，直到所有的顶点都被访问。</a:t>
            </a:r>
            <a:endParaRPr sz="1350">
              <a:solidFill>
                <a:srgbClr val="555666"/>
              </a:solidFill>
            </a:endParaRPr>
          </a:p>
          <a:p>
            <a:pPr indent="0" lvl="0" mar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55666"/>
                </a:solidFill>
              </a:rPr>
              <a:t>沿着某条路径遍历直到末端，然后回溯，再沿着另一条进行同样的遍历，直到所有的顶点都被访问过为止。</a:t>
            </a:r>
            <a:endParaRPr sz="1350">
              <a:solidFill>
                <a:srgbClr val="555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Backtracking</a:t>
            </a:r>
            <a: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  <a:t> is a more general purpose algorithm.</a:t>
            </a:r>
            <a:endParaRPr sz="1150"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Depth-First search</a:t>
            </a:r>
            <a: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  <a:t> is a specific form of backtracking related to searching graph, tree structures.</a:t>
            </a:r>
            <a:endParaRPr sz="1150"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555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8775" y="871030"/>
            <a:ext cx="3619826" cy="1819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1446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9265" y="0"/>
            <a:ext cx="5224734" cy="468837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1543450" y="1197300"/>
            <a:ext cx="2345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层先法可以用bfs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也可以dfs来把node放到不同的层上，与遍历顺序无关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2146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1450" y="0"/>
            <a:ext cx="5122550" cy="360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1800" y="3630299"/>
            <a:ext cx="3054050" cy="15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5850" y="3475575"/>
            <a:ext cx="3418149" cy="16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1067400" y="4079100"/>
            <a:ext cx="160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union find的模板我们之后会学习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0" r="0" t="556"/>
          <a:stretch/>
        </p:blipFill>
        <p:spPr>
          <a:xfrm>
            <a:off x="4812575" y="0"/>
            <a:ext cx="433142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981000" cy="484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0025" y="1702300"/>
            <a:ext cx="2136550" cy="24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6" cy="293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1999" cy="177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2412225"/>
            <a:ext cx="4046227" cy="13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1" y="1776775"/>
            <a:ext cx="4585475" cy="63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5250" y="3806300"/>
            <a:ext cx="4045919" cy="13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3165975"/>
            <a:ext cx="4396326" cy="19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16824" cy="24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34501"/>
            <a:ext cx="3252476" cy="27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5201" y="2708575"/>
            <a:ext cx="5358791" cy="24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1650" y="0"/>
            <a:ext cx="3363899" cy="13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0575" y="1253400"/>
            <a:ext cx="2513425" cy="15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type="title"/>
          </p:nvPr>
        </p:nvSpPr>
        <p:spPr>
          <a:xfrm>
            <a:off x="2136600" y="2170725"/>
            <a:ext cx="434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1" lang="en" sz="2100"/>
              <a:t>基础recursion, 返回单一数据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